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2C747-EDCC-41F4-96D1-BBD00DE23271}" type="datetimeFigureOut">
              <a:rPr lang="fr-FR" smtClean="0"/>
              <a:t>20/02/2012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2B7FA-1027-4C40-AD46-9C5E90D165E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4461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2B7FA-1027-4C40-AD46-9C5E90D165E4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7531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20/02/2012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5" Type="http://schemas.openxmlformats.org/officeDocument/2006/relationships/image" Target="../media/image5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5" Type="http://schemas.openxmlformats.org/officeDocument/2006/relationships/image" Target="../media/image5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6" Type="http://schemas.openxmlformats.org/officeDocument/2006/relationships/image" Target="../media/image5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4.png"/><Relationship Id="rId2" Type="http://schemas.openxmlformats.org/officeDocument/2006/relationships/audio" Target="../media/media17.wav"/><Relationship Id="rId1" Type="http://schemas.microsoft.com/office/2007/relationships/media" Target="../media/media17.wav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media18.wav"/><Relationship Id="rId2" Type="http://schemas.microsoft.com/office/2007/relationships/media" Target="../media/media18.wav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35.jpg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2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5.png"/><Relationship Id="rId5" Type="http://schemas.openxmlformats.org/officeDocument/2006/relationships/image" Target="../media/image20.png"/><Relationship Id="rId4" Type="http://schemas.openxmlformats.org/officeDocument/2006/relationships/hyperlink" Target="http://fr.wikipedia.org/wiki/Fichier:Dimensions_Eiffel_Tower-fr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35696" y="1196752"/>
            <a:ext cx="5472608" cy="12961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fr-FR" sz="3200" b="1" dirty="0" smtClean="0">
                <a:latin typeface="Comic Sans MS" pitchFamily="66" charset="0"/>
              </a:rPr>
              <a:t>La TOUR EiFFEL</a:t>
            </a:r>
            <a:endParaRPr lang="fr-FR" sz="3200" b="1" dirty="0">
              <a:latin typeface="Comic Sans MS" pitchFamily="66" charset="0"/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1259632" y="4797152"/>
            <a:ext cx="6400800" cy="762000"/>
          </a:xfrm>
        </p:spPr>
        <p:txBody>
          <a:bodyPr>
            <a:normAutofit/>
          </a:bodyPr>
          <a:lstStyle/>
          <a:p>
            <a:r>
              <a:rPr lang="fr-FR" i="0" dirty="0" smtClean="0">
                <a:solidFill>
                  <a:srgbClr val="0070C0"/>
                </a:solidFill>
                <a:latin typeface="Cursif &amp; Lignes" pitchFamily="34" charset="0"/>
                <a:ea typeface="Arial Unicode MS" pitchFamily="34" charset="-128"/>
                <a:cs typeface="Arial Unicode MS" pitchFamily="34" charset="-128"/>
              </a:rPr>
              <a:t>Pour continuer il faudra toujours cliquer</a:t>
            </a:r>
            <a:endParaRPr lang="fr-FR" i="0" dirty="0">
              <a:solidFill>
                <a:srgbClr val="0070C0"/>
              </a:solidFill>
              <a:latin typeface="Cursif &amp; Lignes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 descr="C:\Program Files (x86)\Microsoft Office\MEDIA\CAGCAT10\j0157763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36912"/>
            <a:ext cx="1794967" cy="181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3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701">
        <p14:ripple/>
      </p:transition>
    </mc:Choice>
    <mc:Fallback xmlns="">
      <p:transition spd="slow" advTm="27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1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1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 animBg="1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344816" cy="685800"/>
          </a:xfrm>
        </p:spPr>
        <p:txBody>
          <a:bodyPr>
            <a:noAutofit/>
          </a:bodyPr>
          <a:lstStyle/>
          <a:p>
            <a:r>
              <a:rPr lang="fr-FR" sz="2800" cap="none" spc="0" dirty="0">
                <a:solidFill>
                  <a:srgbClr val="7030A0"/>
                </a:solidFill>
                <a:latin typeface="Ethnocentric" pitchFamily="2" charset="0"/>
              </a:rPr>
              <a:t>Description de </a:t>
            </a:r>
            <a:r>
              <a:rPr lang="fr-FR" sz="2800" cap="none" spc="0" dirty="0" smtClean="0">
                <a:solidFill>
                  <a:srgbClr val="7030A0"/>
                </a:solidFill>
                <a:latin typeface="Ethnocentric" pitchFamily="2" charset="0"/>
              </a:rPr>
              <a:t/>
            </a:r>
            <a:br>
              <a:rPr lang="fr-FR" sz="2800" cap="none" spc="0" dirty="0" smtClean="0">
                <a:solidFill>
                  <a:srgbClr val="7030A0"/>
                </a:solidFill>
                <a:latin typeface="Ethnocentric" pitchFamily="2" charset="0"/>
              </a:rPr>
            </a:br>
            <a:r>
              <a:rPr lang="fr-FR" sz="2800" cap="none" spc="0" dirty="0" smtClean="0">
                <a:solidFill>
                  <a:srgbClr val="7030A0"/>
                </a:solidFill>
                <a:latin typeface="Ethnocentric" pitchFamily="2" charset="0"/>
              </a:rPr>
              <a:t>la tour par </a:t>
            </a:r>
            <a:r>
              <a:rPr lang="fr-FR" sz="2800" cap="none" spc="0" dirty="0" err="1" smtClean="0">
                <a:solidFill>
                  <a:srgbClr val="7030A0"/>
                </a:solidFill>
                <a:latin typeface="Ethnocentric" pitchFamily="2" charset="0"/>
              </a:rPr>
              <a:t>etage</a:t>
            </a:r>
            <a:r>
              <a:rPr lang="fr-FR" sz="2800" cap="none" spc="0" dirty="0" smtClean="0">
                <a:solidFill>
                  <a:srgbClr val="7030A0"/>
                </a:solidFill>
                <a:latin typeface="Ethnocentric" pitchFamily="2" charset="0"/>
              </a:rPr>
              <a:t> :</a:t>
            </a:r>
            <a:endParaRPr lang="fr-FR" sz="2800" cap="none" spc="0" dirty="0">
              <a:solidFill>
                <a:srgbClr val="7030A0"/>
              </a:solidFill>
              <a:latin typeface="Ethnocentric" pitchFamily="2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242737" y="2276872"/>
            <a:ext cx="640871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dbl" dirty="0" smtClean="0">
                <a:latin typeface="El Rio Lobo" pitchFamily="2" charset="0"/>
              </a:rPr>
              <a:t>La base :</a:t>
            </a:r>
          </a:p>
          <a:p>
            <a:endParaRPr lang="fr-FR" sz="700" dirty="0" smtClean="0"/>
          </a:p>
          <a:p>
            <a:r>
              <a:rPr lang="fr-FR" sz="1400" dirty="0"/>
              <a:t>La tour s'inscrit dans un carré de 125 mètres de côté, selon les termes mêmes du concours de 1886. Haute de 324 mètres avec ses 116 antennes, elle est située à 33,5 mètres au-dessus du niveau de la mer</a:t>
            </a:r>
            <a:r>
              <a:rPr lang="fr-FR" sz="1400" dirty="0" smtClean="0"/>
              <a:t>.</a:t>
            </a:r>
          </a:p>
          <a:p>
            <a:endParaRPr lang="fr-FR" sz="700" dirty="0"/>
          </a:p>
          <a:p>
            <a:endParaRPr lang="fr-FR" sz="1400" u="sng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76734"/>
            <a:ext cx="20955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907033" y="3943329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</a:rPr>
              <a:t>Entrée du pilier Est, entre les appuis de deux arcs décoratifs, devant le soubassement en pierre factice, février 2009.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8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643">
        <p:checker/>
      </p:transition>
    </mc:Choice>
    <mc:Fallback xmlns="">
      <p:transition spd="slow" advTm="643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1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1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1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3238" y="1412776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7030A0"/>
                </a:solidFill>
                <a:latin typeface="Ethnocentric" pitchFamily="2" charset="0"/>
              </a:rPr>
              <a:t>Description de </a:t>
            </a:r>
            <a:r>
              <a:rPr lang="fr-FR" dirty="0">
                <a:latin typeface="Ethnocentric" pitchFamily="2" charset="0"/>
              </a:rPr>
              <a:t/>
            </a:r>
            <a:br>
              <a:rPr lang="fr-FR" dirty="0">
                <a:latin typeface="Ethnocentric" pitchFamily="2" charset="0"/>
              </a:rPr>
            </a:br>
            <a:r>
              <a:rPr lang="fr-FR" sz="3100" dirty="0">
                <a:solidFill>
                  <a:srgbClr val="7030A0"/>
                </a:solidFill>
                <a:latin typeface="Ethnocentric" pitchFamily="2" charset="0"/>
              </a:rPr>
              <a:t>la tour par </a:t>
            </a:r>
            <a:r>
              <a:rPr lang="fr-FR" sz="3100" dirty="0" err="1">
                <a:solidFill>
                  <a:srgbClr val="7030A0"/>
                </a:solidFill>
                <a:latin typeface="Ethnocentric" pitchFamily="2" charset="0"/>
              </a:rPr>
              <a:t>etage</a:t>
            </a:r>
            <a:r>
              <a:rPr lang="fr-FR" sz="3100" dirty="0">
                <a:solidFill>
                  <a:srgbClr val="7030A0"/>
                </a:solidFill>
                <a:latin typeface="Ethnocentric" pitchFamily="2" charset="0"/>
              </a:rPr>
              <a:t> :</a:t>
            </a:r>
          </a:p>
        </p:txBody>
      </p:sp>
      <p:sp>
        <p:nvSpPr>
          <p:cNvPr id="3" name="Rectangle 2"/>
          <p:cNvSpPr/>
          <p:nvPr/>
        </p:nvSpPr>
        <p:spPr>
          <a:xfrm>
            <a:off x="1259632" y="2348880"/>
            <a:ext cx="6840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1331640" y="2276872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u="sng" dirty="0">
                <a:latin typeface="El Rio Lobo" pitchFamily="2" charset="0"/>
              </a:rPr>
              <a:t>Le premier </a:t>
            </a:r>
            <a:r>
              <a:rPr lang="fr-FR" sz="2400" u="sng" dirty="0" smtClean="0">
                <a:latin typeface="El Rio Lobo" pitchFamily="2" charset="0"/>
              </a:rPr>
              <a:t>étage :</a:t>
            </a:r>
          </a:p>
          <a:p>
            <a:endParaRPr lang="fr-FR" sz="800" u="sng" dirty="0" smtClean="0"/>
          </a:p>
          <a:p>
            <a:r>
              <a:rPr lang="fr-FR" sz="1400" dirty="0"/>
              <a:t>Situé à 57 mètres au-dessus du sol, d'une superficie de 4 200 mètres carrés environ, il peut supporter la présence simultanée d'environ 3 000 personnes.</a:t>
            </a:r>
          </a:p>
          <a:p>
            <a:r>
              <a:rPr lang="fr-FR" sz="1400" dirty="0"/>
              <a:t> </a:t>
            </a:r>
            <a:r>
              <a:rPr lang="fr-FR" sz="1400" dirty="0" smtClean="0"/>
              <a:t>Une </a:t>
            </a:r>
            <a:r>
              <a:rPr lang="fr-FR" sz="1400" dirty="0"/>
              <a:t>galerie circulaire fait le tour du premier étage et permet d'embrasser une vue à 360 ° sur Paris. Ce premier étage abrite le restaurant 58 Tour Eiffel qui s'étend sur deux </a:t>
            </a:r>
            <a:r>
              <a:rPr lang="fr-FR" sz="1400" dirty="0" smtClean="0"/>
              <a:t>niveaux On </a:t>
            </a:r>
            <a:r>
              <a:rPr lang="fr-FR" sz="1400" dirty="0"/>
              <a:t>peut également voir certains vestiges liés à l'histoire de la tour Eiffel, notamment un tronçon de l'escalier en colimaçon qui, à l'origine du monument, montait jusqu'au sommet. Cet escalier a été démonté en 1986, lors des très importants travaux de rénovation de la </a:t>
            </a:r>
            <a:r>
              <a:rPr lang="fr-FR" sz="1400" dirty="0" smtClean="0"/>
              <a:t>tour.</a:t>
            </a:r>
            <a:endParaRPr lang="fr-FR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5104"/>
            <a:ext cx="1944216" cy="129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139952" y="461505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Le premier étage depuis la base.</a:t>
            </a:r>
          </a:p>
        </p:txBody>
      </p: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16">
        <p14:shred dir="out"/>
      </p:transition>
    </mc:Choice>
    <mc:Fallback xmlns="">
      <p:transition spd="slow" advTm="5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1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1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645275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89640" y="2420888"/>
            <a:ext cx="65012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u="sng" dirty="0">
                <a:latin typeface="El Rio Lobo" pitchFamily="2" charset="0"/>
              </a:rPr>
              <a:t>Le deuxième </a:t>
            </a:r>
            <a:r>
              <a:rPr lang="fr-FR" sz="2400" u="sng" dirty="0" smtClean="0">
                <a:latin typeface="El Rio Lobo" pitchFamily="2" charset="0"/>
              </a:rPr>
              <a:t>étage :</a:t>
            </a:r>
          </a:p>
          <a:p>
            <a:endParaRPr lang="fr-FR" sz="800" u="sng" dirty="0" smtClean="0">
              <a:latin typeface="El Rio Lobo" pitchFamily="2" charset="0"/>
            </a:endParaRPr>
          </a:p>
          <a:p>
            <a:r>
              <a:rPr lang="fr-FR" sz="1600" dirty="0"/>
              <a:t>Situé à 115 mètres au-dessus du sol, d'une superficie de 1 650 mètres carrés environ, il peut supporter la présence simultanée d'environ 1 600 </a:t>
            </a:r>
            <a:r>
              <a:rPr lang="fr-FR" sz="1600" dirty="0" smtClean="0"/>
              <a:t>personnes. C'est </a:t>
            </a:r>
            <a:r>
              <a:rPr lang="fr-FR" sz="1600" dirty="0"/>
              <a:t>de cet étage que la vue est la meilleure, l'altitude étant optimale par rapport aux bâtiments en contrebas (au troisième étage, ils sont moins visibles) et à la perspective générale (nécessairement plus limitée au premier étage). Lorsque le temps est dégagé, on estime que l'on peut voir jusqu'à 55 kilomètres au sud, 60 au nord, 65 à l'est et 70 à l'ouest.</a:t>
            </a:r>
          </a:p>
          <a:p>
            <a:endParaRPr lang="fr-FR" u="sng" dirty="0" smtClean="0"/>
          </a:p>
          <a:p>
            <a:endParaRPr lang="fr-FR" u="sng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20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92">
        <p14:doors/>
      </p:transition>
    </mc:Choice>
    <mc:Fallback xmlns="">
      <p:transition spd="slow" advTm="10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1340768"/>
            <a:ext cx="6400800" cy="685800"/>
          </a:xfrm>
        </p:spPr>
        <p:txBody>
          <a:bodyPr>
            <a:noAutofit/>
          </a:bodyPr>
          <a:lstStyle/>
          <a:p>
            <a:r>
              <a:rPr lang="fr-FR" sz="2800" dirty="0">
                <a:solidFill>
                  <a:srgbClr val="7030A0"/>
                </a:solidFill>
                <a:latin typeface="Ethnocentric" pitchFamily="2" charset="0"/>
              </a:rPr>
              <a:t>Description de </a:t>
            </a:r>
            <a:br>
              <a:rPr lang="fr-FR" sz="2800" dirty="0">
                <a:solidFill>
                  <a:srgbClr val="7030A0"/>
                </a:solidFill>
                <a:latin typeface="Ethnocentric" pitchFamily="2" charset="0"/>
              </a:rPr>
            </a:br>
            <a:r>
              <a:rPr lang="fr-FR" sz="2800" dirty="0">
                <a:solidFill>
                  <a:srgbClr val="7030A0"/>
                </a:solidFill>
                <a:latin typeface="Ethnocentric" pitchFamily="2" charset="0"/>
              </a:rPr>
              <a:t>la tour par </a:t>
            </a:r>
            <a:r>
              <a:rPr lang="fr-FR" sz="2800" dirty="0" err="1">
                <a:solidFill>
                  <a:srgbClr val="7030A0"/>
                </a:solidFill>
                <a:latin typeface="Ethnocentric" pitchFamily="2" charset="0"/>
              </a:rPr>
              <a:t>etage</a:t>
            </a:r>
            <a:r>
              <a:rPr lang="fr-FR" sz="2800" dirty="0">
                <a:solidFill>
                  <a:srgbClr val="7030A0"/>
                </a:solidFill>
                <a:latin typeface="Ethnocentric" pitchFamily="2" charset="0"/>
              </a:rPr>
              <a:t> :</a:t>
            </a:r>
          </a:p>
        </p:txBody>
      </p:sp>
      <p:sp>
        <p:nvSpPr>
          <p:cNvPr id="3" name="Rectangle 2"/>
          <p:cNvSpPr/>
          <p:nvPr/>
        </p:nvSpPr>
        <p:spPr>
          <a:xfrm>
            <a:off x="1907704" y="2636912"/>
            <a:ext cx="5382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u="sng" dirty="0">
                <a:latin typeface="El Rio Lobo" pitchFamily="2" charset="0"/>
              </a:rPr>
              <a:t>Le troisième </a:t>
            </a:r>
            <a:r>
              <a:rPr lang="fr-FR" sz="2800" u="sng" dirty="0" smtClean="0">
                <a:latin typeface="El Rio Lobo" pitchFamily="2" charset="0"/>
              </a:rPr>
              <a:t>étage :</a:t>
            </a:r>
          </a:p>
          <a:p>
            <a:endParaRPr lang="fr-FR" sz="800" dirty="0"/>
          </a:p>
          <a:p>
            <a:r>
              <a:rPr lang="fr-FR" dirty="0" smtClean="0"/>
              <a:t>Situé </a:t>
            </a:r>
            <a:r>
              <a:rPr lang="fr-FR" dirty="0"/>
              <a:t>à 275 mètres au-dessus du sol, d'une superficie de 350 mètres carrés, il peut supporter la présence simultanée d'environ 400 </a:t>
            </a:r>
            <a:r>
              <a:rPr lang="fr-FR" dirty="0" smtClean="0"/>
              <a:t>personnes. L'accès </a:t>
            </a:r>
            <a:r>
              <a:rPr lang="fr-FR" dirty="0"/>
              <a:t>se fait obligatoirement par un ascenseur (l'escalier est interdit au public à partir du deuxième étage) et donne sur un espace fermé ponctué de tables d'orientation</a:t>
            </a: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92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924">
        <p14:flip dir="r"/>
      </p:transition>
    </mc:Choice>
    <mc:Fallback xmlns="">
      <p:transition spd="slow" advTm="92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1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1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5400" dirty="0" smtClean="0">
                <a:latin typeface="comic andy" pitchFamily="2" charset="0"/>
              </a:rPr>
              <a:t>Image de la tour Eiffel :</a:t>
            </a:r>
            <a:endParaRPr lang="fr-FR" sz="5400" dirty="0">
              <a:latin typeface="comic andy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528" y="2312187"/>
            <a:ext cx="153367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931883" y="530120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La tour Eiffel vue depuis le nord.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36912"/>
            <a:ext cx="209550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31840" y="4144904"/>
            <a:ext cx="2239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le bas de la tour Eiffel derrière des </a:t>
            </a:r>
            <a:r>
              <a:rPr lang="fr-FR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immeubles.</a:t>
            </a:r>
            <a:endParaRPr lang="fr-FR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673588"/>
            <a:ext cx="20955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940152" y="4282589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Mise en perspective de la tour Eiffel et du Trocadéro pendant l'exposition universelle de Paris </a:t>
            </a:r>
            <a:endParaRPr lang="fr-FR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fr-FR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en </a:t>
            </a:r>
            <a:r>
              <a:rPr lang="fr-FR" dirty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1900.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8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43">
        <p:wipe dir="u"/>
      </p:transition>
    </mc:Choice>
    <mc:Fallback xmlns="">
      <p:transition spd="slow" advTm="543">
        <p:wipe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1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1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1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1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/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5400" dirty="0">
                <a:latin typeface="comic andy" pitchFamily="2" charset="0"/>
              </a:rPr>
              <a:t>Image de la tour Eiffel 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67574"/>
            <a:ext cx="20955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87624" y="3824931"/>
            <a:ext cx="2095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Vue aérienne de l'Exposition universelle de Paris de 1889 à l'occasion de laquelle la tour Eiffel fut construite.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67574"/>
            <a:ext cx="161925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228184" y="4830220"/>
            <a:ext cx="1619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La tour Eiffel frappée par la foudre en </a:t>
            </a:r>
            <a:r>
              <a:rPr lang="fr-FR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1902.</a:t>
            </a:r>
            <a:endParaRPr lang="fr-FR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19151" y="2636912"/>
            <a:ext cx="234899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u="sng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Écoulement de </a:t>
            </a:r>
            <a:r>
              <a:rPr lang="fr-FR" u="sng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l'électricité :</a:t>
            </a:r>
          </a:p>
          <a:p>
            <a:r>
              <a:rPr lang="fr-FR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Seize tuyaux de fonte de 50 cm </a:t>
            </a:r>
            <a:endParaRPr lang="fr-FR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fr-FR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de </a:t>
            </a:r>
            <a:r>
              <a:rPr lang="fr-FR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diamètre courant le long des </a:t>
            </a:r>
            <a:endParaRPr lang="fr-FR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fr-FR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quatre </a:t>
            </a:r>
            <a:r>
              <a:rPr lang="fr-FR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piliers jusque dans la </a:t>
            </a:r>
            <a:endParaRPr lang="fr-FR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fr-FR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couche </a:t>
            </a:r>
            <a:r>
              <a:rPr lang="fr-FR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aquifère permettent d'écouler l'électricité lorsque la </a:t>
            </a:r>
            <a:endParaRPr lang="fr-FR" dirty="0" smtClean="0">
              <a:solidFill>
                <a:srgbClr val="7030A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fr-FR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tour </a:t>
            </a:r>
            <a:r>
              <a:rPr lang="fr-FR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Eiffel </a:t>
            </a:r>
            <a:r>
              <a:rPr lang="fr-FR" dirty="0" smtClean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est </a:t>
            </a:r>
            <a:r>
              <a:rPr lang="fr-FR" dirty="0">
                <a:solidFill>
                  <a:srgbClr val="7030A0"/>
                </a:solidFill>
                <a:latin typeface="Angsana New" pitchFamily="18" charset="-34"/>
                <a:cs typeface="Angsana New" pitchFamily="18" charset="-34"/>
              </a:rPr>
              <a:t>frappée par la foudre</a:t>
            </a:r>
          </a:p>
        </p:txBody>
      </p:sp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93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07">
        <p14:prism dir="r"/>
      </p:transition>
    </mc:Choice>
    <mc:Fallback xmlns="">
      <p:transition spd="slow" advTm="8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1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1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1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5" grpId="0"/>
      <p:bldP spid="4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5400" dirty="0">
                <a:solidFill>
                  <a:prstClr val="black"/>
                </a:solidFill>
                <a:latin typeface="comic andy" pitchFamily="2" charset="0"/>
              </a:rPr>
              <a:t>Image de la tour Eiffel :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2348880"/>
            <a:ext cx="20955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23313" y="4939680"/>
            <a:ext cx="2083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La tour pendant l'Exposition universelle de </a:t>
            </a:r>
            <a:r>
              <a:rPr lang="fr-FR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1900.</a:t>
            </a:r>
            <a:endParaRPr lang="fr-FR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35896" y="3063019"/>
            <a:ext cx="2160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Premier croquis du pylône de 300 mètres qui deviendra plus tard la tour Eiffel, réalisé par Maurice </a:t>
            </a:r>
            <a:r>
              <a:rPr lang="fr-FR" dirty="0" err="1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Koechlin</a:t>
            </a:r>
            <a:r>
              <a:rPr lang="fr-FR" dirty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385985"/>
            <a:ext cx="209550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>
            <a:off x="5019294" y="4077072"/>
            <a:ext cx="239428" cy="0"/>
          </a:xfrm>
          <a:prstGeom prst="straightConnector1">
            <a:avLst/>
          </a:prstGeom>
          <a:ln w="25400">
            <a:solidFill>
              <a:srgbClr val="0070C0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5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26">
        <p14:prism dir="u"/>
      </p:transition>
    </mc:Choice>
    <mc:Fallback xmlns="">
      <p:transition spd="slow" advTm="5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1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1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1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751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8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5400" dirty="0">
                <a:solidFill>
                  <a:prstClr val="black"/>
                </a:solidFill>
                <a:latin typeface="comic andy" pitchFamily="2" charset="0"/>
              </a:rPr>
              <a:t>Image de la tour Eiffel :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571602" y="2060848"/>
            <a:ext cx="5544616" cy="707886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4000" b="1" u="sng" cap="all" dirty="0" smtClean="0">
                <a:ln/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andy" pitchFamily="2" charset="0"/>
              </a:rPr>
              <a:t>AUTRE IMAGE /</a:t>
            </a:r>
            <a:endParaRPr lang="fr-FR" sz="4000" b="1" u="sng" cap="all" dirty="0">
              <a:ln/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andy" pitchFamily="2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40742"/>
            <a:ext cx="17430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840742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275856" y="496697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</a:t>
            </a:r>
            <a:r>
              <a:rPr lang="fr-FR" sz="3600" dirty="0" smtClean="0">
                <a:latin typeface="comic andy" pitchFamily="2" charset="0"/>
              </a:rPr>
              <a:t>COLORIAGE</a:t>
            </a:r>
            <a:endParaRPr lang="fr-FR" sz="3600" dirty="0">
              <a:latin typeface="comic andy" pitchFamily="2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734394"/>
            <a:ext cx="17621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88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1100">
        <p14:glitter dir="u" pattern="hexagon"/>
      </p:transition>
    </mc:Choice>
    <mc:Fallback xmlns="">
      <p:transition spd="slow" advTm="11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1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1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1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1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1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4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635896" y="331634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cliquez</a:t>
            </a:r>
            <a:endParaRPr lang="fr-FR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31640" y="938209"/>
            <a:ext cx="6088526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8700" b="1" dirty="0" smtClean="0">
                <a:ln w="11430"/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FIN</a:t>
            </a:r>
            <a:endParaRPr lang="fr-FR" sz="23900" b="1" cap="none" spc="0" dirty="0">
              <a:ln w="11430"/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2880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040">
        <p14:prism dir="u"/>
      </p:transition>
    </mc:Choice>
    <mc:Fallback xmlns="">
      <p:transition spd="slow" advTm="70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smtClean="0">
                <a:solidFill>
                  <a:srgbClr val="C00000"/>
                </a:solidFill>
                <a:latin typeface="Cooper Black" pitchFamily="18" charset="0"/>
              </a:rPr>
              <a:t>LA TOUR EIFFEL : IMFORMATION GENERAL :</a:t>
            </a:r>
            <a:endParaRPr lang="fr-FR" sz="2800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75656" y="2204864"/>
            <a:ext cx="655272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u="sng" dirty="0" smtClean="0"/>
              <a:t>Info </a:t>
            </a:r>
            <a:r>
              <a:rPr lang="fr-FR" sz="1600" u="sng" dirty="0" err="1" smtClean="0"/>
              <a:t>géneral</a:t>
            </a:r>
            <a:r>
              <a:rPr lang="fr-FR" sz="1600" u="sng" dirty="0" smtClean="0"/>
              <a:t> :</a:t>
            </a:r>
          </a:p>
          <a:p>
            <a:endParaRPr lang="fr-FR" sz="800" u="sng" dirty="0" smtClean="0"/>
          </a:p>
          <a:p>
            <a:r>
              <a:rPr lang="fr-FR" sz="1600" dirty="0" smtClean="0"/>
              <a:t>La </a:t>
            </a:r>
            <a:r>
              <a:rPr lang="fr-FR" sz="1600" dirty="0"/>
              <a:t>tour Eiffel est une tour de fer puddlé de 324 mètres de </a:t>
            </a:r>
            <a:r>
              <a:rPr lang="fr-FR" sz="1600" dirty="0" smtClean="0"/>
              <a:t>hauteur </a:t>
            </a:r>
            <a:r>
              <a:rPr lang="fr-FR" sz="1600" dirty="0"/>
              <a:t>1 située à Paris, à l'extrémité nord-ouest du parc du Champ-de-Mars, en bordure de la Seine. Construite par Gustave Eiffel et ses collaborateurs pour l'Exposition universelle de Paris de 1889, et initialement nommée « tour de 300 mètres », ce monument est devenu le symbole de la capitale française, et un site touristique de premier plan : il s'agit du neuvième site français le plus visité en 2006, et du premier monument payant visité au monde, avec 6,893 millions de visiteurs en </a:t>
            </a:r>
            <a:r>
              <a:rPr lang="fr-FR" sz="1600" dirty="0" smtClean="0"/>
              <a:t>2007. D'une </a:t>
            </a:r>
            <a:r>
              <a:rPr lang="fr-FR" sz="1600" dirty="0"/>
              <a:t>hauteur de 312 </a:t>
            </a:r>
            <a:r>
              <a:rPr lang="fr-FR" sz="1600" dirty="0" smtClean="0"/>
              <a:t>mètres </a:t>
            </a:r>
            <a:r>
              <a:rPr lang="fr-FR" sz="1600" dirty="0"/>
              <a:t>à l'origine, la tour Eiffel est restée le monument le plus élevé du monde pendant 41 ans. Sa hauteur a été plusieurs fois augmentée par l'installation de nombreuses antennes, pour culminer à 324 m. Utilisée dans le passé pour de nombreuses expériences scientifiques, elle sert aujourd'hui d'émetteur de programmes radiophoniques et </a:t>
            </a:r>
            <a:r>
              <a:rPr lang="fr-FR" dirty="0"/>
              <a:t>télévisés.</a:t>
            </a: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340808"/>
      </p:ext>
    </p:extLst>
  </p:cSld>
  <p:clrMapOvr>
    <a:masterClrMapping/>
  </p:clrMapOvr>
  <p:transition spd="slow" advTm="884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1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1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475656" y="1412776"/>
            <a:ext cx="6400800" cy="685800"/>
          </a:xfrm>
        </p:spPr>
        <p:txBody>
          <a:bodyPr>
            <a:noAutofit/>
          </a:bodyPr>
          <a:lstStyle/>
          <a:p>
            <a:r>
              <a:rPr lang="fr-FR" sz="2800" dirty="0" smtClean="0">
                <a:solidFill>
                  <a:srgbClr val="FF0000"/>
                </a:solidFill>
                <a:latin typeface="Berlin Sans FB Demi" pitchFamily="34" charset="0"/>
              </a:rPr>
              <a:t>La construction de </a:t>
            </a:r>
            <a:br>
              <a:rPr lang="fr-FR" sz="2800" dirty="0" smtClean="0">
                <a:solidFill>
                  <a:srgbClr val="FF0000"/>
                </a:solidFill>
                <a:latin typeface="Berlin Sans FB Demi" pitchFamily="34" charset="0"/>
              </a:rPr>
            </a:br>
            <a:r>
              <a:rPr lang="fr-FR" sz="2800" dirty="0" smtClean="0">
                <a:solidFill>
                  <a:srgbClr val="FF0000"/>
                </a:solidFill>
                <a:latin typeface="Berlin Sans FB Demi" pitchFamily="34" charset="0"/>
              </a:rPr>
              <a:t>la tour Eiffel </a:t>
            </a:r>
            <a:r>
              <a:rPr lang="fr-FR" sz="3200" dirty="0" smtClean="0">
                <a:solidFill>
                  <a:srgbClr val="FF0000"/>
                </a:solidFill>
                <a:latin typeface="Berlin Sans FB Demi" pitchFamily="34" charset="0"/>
              </a:rPr>
              <a:t>:</a:t>
            </a:r>
            <a:endParaRPr lang="fr-FR" sz="3200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99592" y="4568354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Angsana New" pitchFamily="18" charset="-34"/>
                <a:cs typeface="Angsana New" pitchFamily="18" charset="-34"/>
              </a:rPr>
              <a:t>18 juillet 1887 </a:t>
            </a:r>
            <a:r>
              <a:rPr lang="fr-FR" dirty="0" smtClean="0">
                <a:latin typeface="Angsana New" pitchFamily="18" charset="-34"/>
                <a:cs typeface="Angsana New" pitchFamily="18" charset="-34"/>
              </a:rPr>
              <a:t>:</a:t>
            </a:r>
          </a:p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commencement </a:t>
            </a:r>
            <a:r>
              <a:rPr lang="fr-FR" dirty="0" smtClean="0">
                <a:latin typeface="Angsana New" pitchFamily="18" charset="-34"/>
                <a:cs typeface="Angsana New" pitchFamily="18" charset="-34"/>
              </a:rPr>
              <a:t>du montage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métallique de la pile n°4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333340" y="2348880"/>
            <a:ext cx="61206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Voici les étape de construction de la tour Eiffel :</a:t>
            </a:r>
          </a:p>
          <a:p>
            <a:r>
              <a:rPr lang="fr-FR" sz="1600" dirty="0" smtClean="0">
                <a:solidFill>
                  <a:srgbClr val="0070C0"/>
                </a:solidFill>
              </a:rPr>
              <a:t>page 1 sur 3 des étapes de construction</a:t>
            </a:r>
            <a:endParaRPr lang="fr-FR" sz="16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0968"/>
            <a:ext cx="1407519" cy="114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17249" y="4535008"/>
            <a:ext cx="2016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Angsana New" pitchFamily="18" charset="-34"/>
                <a:cs typeface="Angsana New" pitchFamily="18" charset="-34"/>
              </a:rPr>
              <a:t>7 décembre 1887 : commencement </a:t>
            </a:r>
            <a:r>
              <a:rPr lang="fr-FR" dirty="0" smtClean="0">
                <a:latin typeface="Angsana New" pitchFamily="18" charset="-34"/>
                <a:cs typeface="Angsana New" pitchFamily="18" charset="-34"/>
              </a:rPr>
              <a:t>du montage</a:t>
            </a:r>
          </a:p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métallique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de la pile n°4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592" y="3165537"/>
            <a:ext cx="1361240" cy="1100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149764" y="4573254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Angsana New" pitchFamily="18" charset="-34"/>
                <a:cs typeface="Angsana New" pitchFamily="18" charset="-34"/>
              </a:rPr>
              <a:t>20 mars 1888 : </a:t>
            </a:r>
            <a:endParaRPr lang="fr-FR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montage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des </a:t>
            </a:r>
            <a:r>
              <a:rPr lang="fr-FR" dirty="0" smtClean="0">
                <a:latin typeface="Angsana New" pitchFamily="18" charset="-34"/>
                <a:cs typeface="Angsana New" pitchFamily="18" charset="-34"/>
              </a:rPr>
              <a:t>poutres horizontales </a:t>
            </a:r>
          </a:p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sur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l'échafaudage du milieu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764" y="3166319"/>
            <a:ext cx="1482743" cy="119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94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744">
        <p14:honeycomb/>
      </p:transition>
    </mc:Choice>
    <mc:Fallback xmlns="">
      <p:transition spd="slow" advTm="7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1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1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1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1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1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1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1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4" grpId="0"/>
      <p:bldP spid="2" grpId="0"/>
      <p:bldP spid="3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80728"/>
            <a:ext cx="64008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71600" y="2420888"/>
            <a:ext cx="32945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>
                <a:solidFill>
                  <a:srgbClr val="0070C0"/>
                </a:solidFill>
              </a:rPr>
              <a:t>page </a:t>
            </a:r>
            <a:r>
              <a:rPr lang="fr-FR" sz="1600" dirty="0" smtClean="0">
                <a:solidFill>
                  <a:srgbClr val="0070C0"/>
                </a:solidFill>
              </a:rPr>
              <a:t>2 sur </a:t>
            </a:r>
            <a:r>
              <a:rPr lang="fr-FR" sz="1600" dirty="0">
                <a:solidFill>
                  <a:srgbClr val="0070C0"/>
                </a:solidFill>
              </a:rPr>
              <a:t>3 des </a:t>
            </a:r>
            <a:r>
              <a:rPr lang="fr-FR" sz="1600" dirty="0" smtClean="0">
                <a:solidFill>
                  <a:srgbClr val="0070C0"/>
                </a:solidFill>
              </a:rPr>
              <a:t>étapes </a:t>
            </a:r>
            <a:r>
              <a:rPr lang="fr-FR" sz="1600" dirty="0">
                <a:solidFill>
                  <a:srgbClr val="0070C0"/>
                </a:solidFill>
              </a:rPr>
              <a:t>de construction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259632" y="4581128"/>
            <a:ext cx="1872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Angsana New" pitchFamily="18" charset="-34"/>
                <a:cs typeface="Angsana New" pitchFamily="18" charset="-34"/>
              </a:rPr>
              <a:t>15 mai 1888 : montage des piliers au-dessus du premier étage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212976"/>
            <a:ext cx="1503040" cy="120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362187" y="4581710"/>
            <a:ext cx="1659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Angsana New" pitchFamily="18" charset="-34"/>
                <a:cs typeface="Angsana New" pitchFamily="18" charset="-34"/>
              </a:rPr>
              <a:t>21 août 1888  </a:t>
            </a:r>
            <a:r>
              <a:rPr lang="fr-FR" dirty="0" smtClean="0">
                <a:latin typeface="Angsana New" pitchFamily="18" charset="-34"/>
                <a:cs typeface="Angsana New" pitchFamily="18" charset="-34"/>
              </a:rPr>
              <a:t>:</a:t>
            </a:r>
          </a:p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montage de </a:t>
            </a:r>
            <a:r>
              <a:rPr lang="fr-FR" dirty="0" smtClean="0">
                <a:latin typeface="Angsana New" pitchFamily="18" charset="-34"/>
                <a:cs typeface="Angsana New" pitchFamily="18" charset="-34"/>
              </a:rPr>
              <a:t>la</a:t>
            </a:r>
          </a:p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deuxième </a:t>
            </a:r>
            <a:r>
              <a:rPr lang="fr-FR" dirty="0" smtClean="0">
                <a:latin typeface="Angsana New" pitchFamily="18" charset="-34"/>
                <a:cs typeface="Angsana New" pitchFamily="18" charset="-34"/>
              </a:rPr>
              <a:t>plate-forme</a:t>
            </a:r>
            <a:endParaRPr lang="fr-FR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962" y="3022585"/>
            <a:ext cx="1091045" cy="1392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60979" y="4587866"/>
            <a:ext cx="15121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Angsana New" pitchFamily="18" charset="-34"/>
                <a:cs typeface="Angsana New" pitchFamily="18" charset="-34"/>
              </a:rPr>
              <a:t>26 décembre 1888 : </a:t>
            </a:r>
            <a:endParaRPr lang="fr-FR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montage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de la </a:t>
            </a:r>
            <a:r>
              <a:rPr lang="fr-FR" dirty="0" smtClean="0">
                <a:latin typeface="Angsana New" pitchFamily="18" charset="-34"/>
                <a:cs typeface="Angsana New" pitchFamily="18" charset="-34"/>
              </a:rPr>
              <a:t>partie</a:t>
            </a:r>
          </a:p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supérieure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979" y="3022585"/>
            <a:ext cx="1113204" cy="1363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9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623">
        <p14:pan dir="u"/>
      </p:transition>
    </mc:Choice>
    <mc:Fallback xmlns="">
      <p:transition spd="slow" advTm="6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1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1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1"/>
                            </p:stCondLst>
                            <p:childTnLst>
                              <p:par>
                                <p:cTn id="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251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751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251"/>
                            </p:stCondLst>
                            <p:childTnLst>
                              <p:par>
                                <p:cTn id="4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1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/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4008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19829" y="4869160"/>
            <a:ext cx="1566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Angsana New" pitchFamily="18" charset="-34"/>
                <a:cs typeface="Angsana New" pitchFamily="18" charset="-34"/>
              </a:rPr>
              <a:t>15 mars 1889 : </a:t>
            </a:r>
            <a:endParaRPr lang="fr-FR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montage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du campanile</a:t>
            </a:r>
          </a:p>
        </p:txBody>
      </p:sp>
      <p:sp>
        <p:nvSpPr>
          <p:cNvPr id="3" name="Rectangle 2"/>
          <p:cNvSpPr/>
          <p:nvPr/>
        </p:nvSpPr>
        <p:spPr>
          <a:xfrm>
            <a:off x="3376034" y="4730660"/>
            <a:ext cx="22445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Angsana New" pitchFamily="18" charset="-34"/>
                <a:cs typeface="Angsana New" pitchFamily="18" charset="-34"/>
              </a:rPr>
              <a:t>fin mars 1889 : </a:t>
            </a:r>
            <a:endParaRPr lang="fr-FR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fr-FR" dirty="0" smtClean="0">
                <a:latin typeface="Angsana New" pitchFamily="18" charset="-34"/>
                <a:cs typeface="Angsana New" pitchFamily="18" charset="-34"/>
              </a:rPr>
              <a:t>vue </a:t>
            </a:r>
            <a:r>
              <a:rPr lang="fr-FR" dirty="0">
                <a:latin typeface="Angsana New" pitchFamily="18" charset="-34"/>
                <a:cs typeface="Angsana New" pitchFamily="18" charset="-34"/>
              </a:rPr>
              <a:t>générale de </a:t>
            </a:r>
            <a:r>
              <a:rPr lang="fr-FR" dirty="0" smtClean="0">
                <a:latin typeface="Angsana New" pitchFamily="18" charset="-34"/>
                <a:cs typeface="Angsana New" pitchFamily="18" charset="-34"/>
              </a:rPr>
              <a:t>l'ouvrage achevé</a:t>
            </a:r>
            <a:endParaRPr lang="fr-FR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29763"/>
            <a:ext cx="1224136" cy="161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766" y="3135877"/>
            <a:ext cx="1156234" cy="150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829" y="2420888"/>
            <a:ext cx="33289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41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17">
        <p14:doors dir="vert"/>
      </p:transition>
    </mc:Choice>
    <mc:Fallback xmlns="">
      <p:transition spd="slow" advTm="7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1"/>
                            </p:stCondLst>
                            <p:childTnLst>
                              <p:par>
                                <p:cTn id="1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1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1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1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1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Données techniques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331640" y="2420888"/>
            <a:ext cx="655272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ea typeface="Meiryo UI" pitchFamily="34" charset="-128"/>
                <a:cs typeface="Meiryo UI" pitchFamily="34" charset="-128"/>
              </a:rPr>
              <a:t>Voici les principales dimensions de la tour Eiffel.</a:t>
            </a:r>
          </a:p>
          <a:p>
            <a:r>
              <a:rPr lang="fr-FR" sz="800" dirty="0">
                <a:ea typeface="Meiryo UI" pitchFamily="34" charset="-128"/>
                <a:cs typeface="Meiryo UI" pitchFamily="34" charset="-128"/>
              </a:rPr>
              <a:t> </a:t>
            </a:r>
            <a:endParaRPr lang="fr-FR" sz="800" dirty="0" smtClean="0">
              <a:ea typeface="Meiryo UI" pitchFamily="34" charset="-128"/>
              <a:cs typeface="Meiryo UI" pitchFamily="34" charset="-128"/>
            </a:endParaRPr>
          </a:p>
          <a:p>
            <a:r>
              <a:rPr lang="fr-FR" sz="1600" u="sng" dirty="0" smtClean="0">
                <a:ea typeface="Meiryo UI" pitchFamily="34" charset="-128"/>
                <a:cs typeface="Meiryo UI" pitchFamily="34" charset="-128"/>
              </a:rPr>
              <a:t>Fondations:</a:t>
            </a:r>
          </a:p>
          <a:p>
            <a:r>
              <a:rPr lang="fr-FR" sz="1600" dirty="0" smtClean="0">
                <a:ea typeface="Meiryo UI" pitchFamily="34" charset="-128"/>
                <a:cs typeface="Meiryo UI" pitchFamily="34" charset="-128"/>
              </a:rPr>
              <a:t> </a:t>
            </a:r>
            <a:r>
              <a:rPr lang="fr-FR" sz="1600" dirty="0">
                <a:ea typeface="Meiryo UI" pitchFamily="34" charset="-128"/>
                <a:cs typeface="Meiryo UI" pitchFamily="34" charset="-128"/>
              </a:rPr>
              <a:t>Hauteur du sol (au-dessus du niveau de la mer) : 33,50 mètres</a:t>
            </a:r>
          </a:p>
          <a:p>
            <a:r>
              <a:rPr lang="fr-FR" sz="1600" dirty="0">
                <a:ea typeface="Meiryo UI" pitchFamily="34" charset="-128"/>
                <a:cs typeface="Meiryo UI" pitchFamily="34" charset="-128"/>
              </a:rPr>
              <a:t> Longueur de l'écart intérieur entre 2 piliers : 74,24 mètres</a:t>
            </a:r>
          </a:p>
          <a:p>
            <a:r>
              <a:rPr lang="fr-FR" sz="1600" dirty="0">
                <a:ea typeface="Meiryo UI" pitchFamily="34" charset="-128"/>
                <a:cs typeface="Meiryo UI" pitchFamily="34" charset="-128"/>
              </a:rPr>
              <a:t> Longueur de l'écart extérieur entre 2 piliers : 124,90 </a:t>
            </a:r>
            <a:r>
              <a:rPr lang="fr-FR" sz="1600" dirty="0" smtClean="0">
                <a:ea typeface="Meiryo UI" pitchFamily="34" charset="-128"/>
                <a:cs typeface="Meiryo UI" pitchFamily="34" charset="-128"/>
              </a:rPr>
              <a:t>mètres</a:t>
            </a:r>
          </a:p>
          <a:p>
            <a:endParaRPr lang="fr-FR" sz="800" u="sng" dirty="0">
              <a:ea typeface="Meiryo UI" pitchFamily="34" charset="-128"/>
              <a:cs typeface="Meiryo UI" pitchFamily="34" charset="-128"/>
            </a:endParaRPr>
          </a:p>
          <a:p>
            <a:r>
              <a:rPr lang="fr-FR" sz="1600" u="sng" dirty="0" smtClean="0">
                <a:ea typeface="Meiryo UI" pitchFamily="34" charset="-128"/>
                <a:cs typeface="Meiryo UI" pitchFamily="34" charset="-128"/>
              </a:rPr>
              <a:t>1er étage:</a:t>
            </a:r>
          </a:p>
          <a:p>
            <a:r>
              <a:rPr lang="fr-FR" sz="1600" dirty="0" smtClean="0">
                <a:ea typeface="Meiryo UI" pitchFamily="34" charset="-128"/>
                <a:cs typeface="Meiryo UI" pitchFamily="34" charset="-128"/>
              </a:rPr>
              <a:t> </a:t>
            </a:r>
            <a:r>
              <a:rPr lang="fr-FR" sz="1600" dirty="0">
                <a:ea typeface="Meiryo UI" pitchFamily="34" charset="-128"/>
                <a:cs typeface="Meiryo UI" pitchFamily="34" charset="-128"/>
              </a:rPr>
              <a:t>Hauteur du plancher au-dessus du sol : 57,63 mètres</a:t>
            </a:r>
          </a:p>
          <a:p>
            <a:r>
              <a:rPr lang="fr-FR" sz="1600" dirty="0">
                <a:ea typeface="Meiryo UI" pitchFamily="34" charset="-128"/>
                <a:cs typeface="Meiryo UI" pitchFamily="34" charset="-128"/>
              </a:rPr>
              <a:t> Hauteur du plancher au-dessus du niveau de la mer : 91,13 mètres</a:t>
            </a:r>
          </a:p>
          <a:p>
            <a:r>
              <a:rPr lang="fr-FR" sz="1600" dirty="0">
                <a:ea typeface="Meiryo UI" pitchFamily="34" charset="-128"/>
                <a:cs typeface="Meiryo UI" pitchFamily="34" charset="-128"/>
              </a:rPr>
              <a:t> Côté extérieur (au niveau du plancher) : 70,69 mètres</a:t>
            </a:r>
          </a:p>
          <a:p>
            <a:r>
              <a:rPr lang="fr-FR" sz="1600" dirty="0">
                <a:ea typeface="Meiryo UI" pitchFamily="34" charset="-128"/>
                <a:cs typeface="Meiryo UI" pitchFamily="34" charset="-128"/>
              </a:rPr>
              <a:t> Superficie (au niveau du plancher) : 4 200 m²</a:t>
            </a:r>
          </a:p>
          <a:p>
            <a:endParaRPr lang="fr-FR" sz="1600" dirty="0"/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747897"/>
      </p:ext>
    </p:extLst>
  </p:cSld>
  <p:clrMapOvr>
    <a:masterClrMapping/>
  </p:clrMapOvr>
  <p:transition spd="slow" advTm="795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1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1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1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1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1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1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1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1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1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1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1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75" y="1283145"/>
            <a:ext cx="64008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76094" y="2262636"/>
            <a:ext cx="599890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u="sng" dirty="0"/>
              <a:t>2e </a:t>
            </a:r>
            <a:r>
              <a:rPr lang="fr-FR" sz="1600" u="sng" dirty="0" smtClean="0"/>
              <a:t>étage:</a:t>
            </a:r>
          </a:p>
          <a:p>
            <a:r>
              <a:rPr lang="fr-FR" sz="1600" dirty="0" smtClean="0"/>
              <a:t> </a:t>
            </a:r>
            <a:r>
              <a:rPr lang="fr-FR" sz="1600" dirty="0"/>
              <a:t>Hauteur du plancher au-dessus du sol : 115,73 mètres</a:t>
            </a:r>
          </a:p>
          <a:p>
            <a:r>
              <a:rPr lang="fr-FR" sz="1600" dirty="0"/>
              <a:t> Hauteur du plancher au-dessus du niveau de la mer : 149,23 mètres</a:t>
            </a:r>
          </a:p>
          <a:p>
            <a:r>
              <a:rPr lang="fr-FR" sz="1600" dirty="0"/>
              <a:t> Côté extérieur (au niveau du plancher) : 40,96 mètres</a:t>
            </a:r>
          </a:p>
          <a:p>
            <a:r>
              <a:rPr lang="fr-FR" sz="1600" dirty="0"/>
              <a:t> Superficie (au niveau du plancher) : 1 650 m²</a:t>
            </a:r>
          </a:p>
          <a:p>
            <a:r>
              <a:rPr lang="fr-FR" sz="800" dirty="0" smtClean="0"/>
              <a:t> </a:t>
            </a:r>
          </a:p>
          <a:p>
            <a:r>
              <a:rPr lang="fr-FR" sz="1600" u="sng" dirty="0" smtClean="0"/>
              <a:t>3e étage:</a:t>
            </a:r>
          </a:p>
          <a:p>
            <a:r>
              <a:rPr lang="fr-FR" sz="1600" dirty="0" smtClean="0"/>
              <a:t> </a:t>
            </a:r>
            <a:r>
              <a:rPr lang="fr-FR" sz="1600" dirty="0"/>
              <a:t>Hauteur du plancher au-dessus du sol : 276,13 mètres</a:t>
            </a:r>
          </a:p>
          <a:p>
            <a:r>
              <a:rPr lang="fr-FR" sz="1600" dirty="0"/>
              <a:t> Hauteur du plancher au-dessus du niveau de la mer : 309,63 mètres</a:t>
            </a:r>
          </a:p>
          <a:p>
            <a:r>
              <a:rPr lang="fr-FR" sz="1600" dirty="0"/>
              <a:t> Côté extérieur (au niveau du plancher) : 18,65 mètres</a:t>
            </a:r>
          </a:p>
          <a:p>
            <a:r>
              <a:rPr lang="fr-FR" sz="1600" dirty="0"/>
              <a:t> Superficie (au niveau du plancher) : 350 </a:t>
            </a:r>
            <a:r>
              <a:rPr lang="fr-FR" sz="1600" dirty="0" smtClean="0"/>
              <a:t>m²</a:t>
            </a:r>
          </a:p>
          <a:p>
            <a:endParaRPr lang="fr-FR" sz="1600" dirty="0" smtClean="0"/>
          </a:p>
          <a:p>
            <a:endParaRPr lang="fr-FR" sz="1600" dirty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7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68">
        <p:blinds dir="vert"/>
      </p:transition>
    </mc:Choice>
    <mc:Fallback xmlns="">
      <p:transition spd="slow" advTm="168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1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1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1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1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1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1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1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1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1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1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1"/>
                            </p:stCondLst>
                            <p:childTnLst>
                              <p:par>
                                <p:cTn id="6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08941" y="2420887"/>
            <a:ext cx="6480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u="sng" dirty="0"/>
              <a:t>Flèche :</a:t>
            </a:r>
          </a:p>
          <a:p>
            <a:r>
              <a:rPr lang="fr-FR" sz="1600" dirty="0"/>
              <a:t> Hauteur totale avec antennes (mesure 2000) : 324 mètres</a:t>
            </a:r>
          </a:p>
          <a:p>
            <a:r>
              <a:rPr lang="fr-FR" sz="1600" dirty="0"/>
              <a:t> Hauteur totale avec antennes (mesure 1994) : 318,70 mètres</a:t>
            </a:r>
          </a:p>
          <a:p>
            <a:r>
              <a:rPr lang="fr-FR" sz="1600" dirty="0"/>
              <a:t> Hauteur totale avec antennes (mesure 1991) : 317,96 mètres</a:t>
            </a:r>
          </a:p>
          <a:p>
            <a:r>
              <a:rPr lang="fr-FR" sz="1600" dirty="0"/>
              <a:t> Hauteur totale avec drapeau (mesure 1889) : 312,27 mètres</a:t>
            </a:r>
          </a:p>
          <a:p>
            <a:r>
              <a:rPr lang="fr-FR" sz="1600" dirty="0"/>
              <a:t> Hauteur totale sans drapeau (mesure 1889) : 300 mètres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6400800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09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497">
        <p14:vortex dir="u"/>
      </p:transition>
    </mc:Choice>
    <mc:Fallback xmlns="">
      <p:transition spd="slow" advTm="4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1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1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1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1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1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1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imensions Eiffel Tower-fr.sv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908720"/>
            <a:ext cx="4479001" cy="498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043608" y="1484784"/>
            <a:ext cx="252028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Données</a:t>
            </a:r>
          </a:p>
          <a:p>
            <a:r>
              <a:rPr lang="fr-FR" sz="32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Technique :</a:t>
            </a:r>
          </a:p>
          <a:p>
            <a:r>
              <a:rPr lang="fr-FR" sz="2000" dirty="0" smtClean="0">
                <a:solidFill>
                  <a:srgbClr val="0070C0"/>
                </a:solidFill>
                <a:cs typeface="Microsoft New Tai Lue" pitchFamily="34" charset="0"/>
              </a:rPr>
              <a:t>Petit dessin résumant les données techniques</a:t>
            </a:r>
          </a:p>
          <a:p>
            <a:endParaRPr lang="fr-FR" sz="1100" u="sng" dirty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fr-FR" sz="1100" u="sng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fr-FR" sz="32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89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1498">
        <p14:glitter dir="d"/>
      </p:transition>
    </mc:Choice>
    <mc:Fallback xmlns="">
      <p:transition spd="slow" advTm="14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1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4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Cravate noir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260</TotalTime>
  <Words>1098</Words>
  <Application>Microsoft Office PowerPoint</Application>
  <PresentationFormat>Affichage à l'écran (4:3)</PresentationFormat>
  <Paragraphs>104</Paragraphs>
  <Slides>18</Slides>
  <Notes>1</Notes>
  <HiddenSlides>0</HiddenSlides>
  <MMClips>18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Couture</vt:lpstr>
      <vt:lpstr>La TOUR EiFFEL</vt:lpstr>
      <vt:lpstr>LA TOUR EIFFEL : IMFORMATION GENERAL :</vt:lpstr>
      <vt:lpstr>La construction de  la tour Eiffel :</vt:lpstr>
      <vt:lpstr>Présentation PowerPoint</vt:lpstr>
      <vt:lpstr>Présentation PowerPoint</vt:lpstr>
      <vt:lpstr>Données techniques</vt:lpstr>
      <vt:lpstr>Présentation PowerPoint</vt:lpstr>
      <vt:lpstr>Présentation PowerPoint</vt:lpstr>
      <vt:lpstr>Présentation PowerPoint</vt:lpstr>
      <vt:lpstr>Description de  la tour par etage :</vt:lpstr>
      <vt:lpstr>Description de  la tour par etage :</vt:lpstr>
      <vt:lpstr>Présentation PowerPoint</vt:lpstr>
      <vt:lpstr>Description de  la tour par etage :</vt:lpstr>
      <vt:lpstr>Image de la tour Eiffel :</vt:lpstr>
      <vt:lpstr>Image de la tour Eiffel :</vt:lpstr>
      <vt:lpstr>Image de la tour Eiffel :</vt:lpstr>
      <vt:lpstr>Image de la tour Eiffel :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TOUR EiFFEL</dc:title>
  <dc:creator>Balmat</dc:creator>
  <cp:lastModifiedBy>Balmat</cp:lastModifiedBy>
  <cp:revision>99</cp:revision>
  <cp:lastPrinted>2012-01-28T08:58:20Z</cp:lastPrinted>
  <dcterms:created xsi:type="dcterms:W3CDTF">2011-11-01T20:08:55Z</dcterms:created>
  <dcterms:modified xsi:type="dcterms:W3CDTF">2012-02-20T07:47:58Z</dcterms:modified>
</cp:coreProperties>
</file>